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9" r:id="rId2"/>
    <p:sldId id="281" r:id="rId3"/>
    <p:sldId id="289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B5AD"/>
    <a:srgbClr val="6071C4"/>
    <a:srgbClr val="000080"/>
    <a:srgbClr val="99CCFF"/>
    <a:srgbClr val="23487F"/>
    <a:srgbClr val="F5D1D1"/>
    <a:srgbClr val="AA252A"/>
    <a:srgbClr val="751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2731" autoAdjust="0"/>
  </p:normalViewPr>
  <p:slideViewPr>
    <p:cSldViewPr>
      <p:cViewPr>
        <p:scale>
          <a:sx n="51" d="100"/>
          <a:sy n="51" d="100"/>
        </p:scale>
        <p:origin x="-1536" y="-3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F9C87A-91CB-4CF9-BE7F-D7C21BFD1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96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A80C90-E41B-43CF-92B5-FDD9DB267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665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CA66FA0-E617-4ECE-9573-CDC9A1D7D34E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1225"/>
            <a:ext cx="4989513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14731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3B6183-3786-4027-B586-10076E8F3225}" type="slidenum">
              <a:rPr lang="fr-FR" altLang="en-US"/>
              <a:pPr/>
              <a:t>10</a:t>
            </a:fld>
            <a:endParaRPr lang="fr-FR" alt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Objective</a:t>
            </a:r>
          </a:p>
          <a:p>
            <a:r>
              <a:rPr lang="en-US" altLang="en-US" b="1"/>
              <a:t>To gain maximum height after the release of the pole and clear the bar.</a:t>
            </a:r>
            <a:r>
              <a:rPr lang="en-US" altLang="en-US"/>
              <a:t> </a:t>
            </a:r>
          </a:p>
          <a:p>
            <a:endParaRPr lang="en-US" altLang="en-US" b="1"/>
          </a:p>
          <a:p>
            <a:r>
              <a:rPr lang="en-US" altLang="en-US" b="1"/>
              <a:t>Technical characteristics</a:t>
            </a:r>
          </a:p>
          <a:p>
            <a:r>
              <a:rPr lang="en-US" altLang="en-US" b="1"/>
              <a:t>- Push-off from the pole is with the right arm.</a:t>
            </a:r>
          </a:p>
          <a:p>
            <a:r>
              <a:rPr lang="en-US" altLang="en-US" b="1"/>
              <a:t>- Bar is crossed in an arched (1) or bent (2) position. </a:t>
            </a:r>
          </a:p>
          <a:p>
            <a:r>
              <a:rPr lang="en-US" altLang="en-US" b="1"/>
              <a:t>- Body is straightened after crossing the bar.</a:t>
            </a:r>
          </a:p>
          <a:p>
            <a:r>
              <a:rPr lang="en-US" altLang="en-US" b="1"/>
              <a:t>- Landing is on the back.</a:t>
            </a:r>
            <a:endParaRPr lang="fr-FR" altLang="en-US" b="1"/>
          </a:p>
        </p:txBody>
      </p:sp>
    </p:spTree>
    <p:extLst>
      <p:ext uri="{BB962C8B-B14F-4D97-AF65-F5344CB8AC3E}">
        <p14:creationId xmlns:p14="http://schemas.microsoft.com/office/powerpoint/2010/main" val="172966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E2B13-E876-4F56-A462-B6E4D29278CE}" type="slidenum">
              <a:rPr lang="fr-FR" altLang="en-US"/>
              <a:pPr/>
              <a:t>2</a:t>
            </a:fld>
            <a:endParaRPr lang="fr-FR" alt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pole vault is divided into the following phases: APPROACH, PLANT, TAKEOFF and PENETRATION, ROCKBACK and STRETCH/TURN, BAR CLEARANCE and LANDING. </a:t>
            </a:r>
          </a:p>
          <a:p>
            <a:r>
              <a:rPr lang="en-US" altLang="en-US"/>
              <a:t>- In the approach and plant phases the vaulter accelerates to maximum controllable speed and smoothly positions the pole for the takeoff.</a:t>
            </a:r>
          </a:p>
          <a:p>
            <a:r>
              <a:rPr lang="en-US" altLang="en-US"/>
              <a:t>- In the takeoff and penetration phase energy from the approach is transferred to the pole.</a:t>
            </a:r>
          </a:p>
          <a:p>
            <a:r>
              <a:rPr lang="en-US" altLang="en-US"/>
              <a:t>- In the rockback and stretch/turn phase energy is stored in the pole then utilized to raise the vaulter.</a:t>
            </a:r>
          </a:p>
          <a:p>
            <a:r>
              <a:rPr lang="en-US" altLang="en-US"/>
              <a:t>- This is assisted by additional muscle actions. </a:t>
            </a:r>
          </a:p>
          <a:p>
            <a:r>
              <a:rPr lang="en-US" altLang="en-US"/>
              <a:t>- The bar clearance phase is the completion of the vault and the start of preparation for a safe landing. </a:t>
            </a:r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221190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E2B13-E876-4F56-A462-B6E4D29278CE}" type="slidenum">
              <a:rPr lang="fr-FR" altLang="en-US"/>
              <a:pPr/>
              <a:t>3</a:t>
            </a:fld>
            <a:endParaRPr lang="fr-FR" alt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pole vault is divided into the following phases: APPROACH, PLANT, TAKEOFF and PENETRATION, ROCKBACK and STRETCH/TURN, BAR CLEARANCE and LANDING. </a:t>
            </a:r>
          </a:p>
          <a:p>
            <a:r>
              <a:rPr lang="en-US" altLang="en-US"/>
              <a:t>- In the approach and plant phases the vaulter accelerates to maximum controllable speed and smoothly positions the pole for the takeoff.</a:t>
            </a:r>
          </a:p>
          <a:p>
            <a:r>
              <a:rPr lang="en-US" altLang="en-US"/>
              <a:t>- In the takeoff and penetration phase energy from the approach is transferred to the pole.</a:t>
            </a:r>
          </a:p>
          <a:p>
            <a:r>
              <a:rPr lang="en-US" altLang="en-US"/>
              <a:t>- In the rockback and stretch/turn phase energy is stored in the pole then utilized to raise the vaulter.</a:t>
            </a:r>
          </a:p>
          <a:p>
            <a:r>
              <a:rPr lang="en-US" altLang="en-US"/>
              <a:t>- This is assisted by additional muscle actions. </a:t>
            </a:r>
          </a:p>
          <a:p>
            <a:r>
              <a:rPr lang="en-US" altLang="en-US"/>
              <a:t>- The bar clearance phase is the completion of the vault and the start of preparation for a safe landing. </a:t>
            </a:r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263133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2647C-1A12-41C0-A02B-9602E944CC67}" type="slidenum">
              <a:rPr lang="fr-FR" altLang="en-US"/>
              <a:pPr/>
              <a:t>4</a:t>
            </a:fld>
            <a:endParaRPr lang="fr-FR" alt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/>
              <a:t>OBJECTIVES</a:t>
            </a:r>
            <a:endParaRPr lang="en-US" altLang="en-US" b="1"/>
          </a:p>
          <a:p>
            <a:r>
              <a:rPr lang="en-GB" altLang="en-US" b="1"/>
              <a:t>To hold the pole correctly for the approach run and plant.</a:t>
            </a:r>
            <a:r>
              <a:rPr lang="en-US" altLang="en-US"/>
              <a:t> </a:t>
            </a:r>
          </a:p>
          <a:p>
            <a:endParaRPr lang="en-US" altLang="en-US"/>
          </a:p>
          <a:p>
            <a:r>
              <a:rPr lang="en-GB" altLang="en-US" b="1"/>
              <a:t>TECHNICAL CHARACTERISTICS</a:t>
            </a:r>
            <a:endParaRPr lang="en-US" altLang="en-US" b="1"/>
          </a:p>
          <a:p>
            <a:r>
              <a:rPr lang="en-GB" altLang="en-US" b="1"/>
              <a:t>- Hands are shoulder-width apart. Right hand is higher on the pole.</a:t>
            </a:r>
          </a:p>
          <a:p>
            <a:r>
              <a:rPr lang="en-GB" altLang="en-US" b="1"/>
              <a:t>- Both arms are bent, the right hand is close to the hip.</a:t>
            </a:r>
          </a:p>
          <a:p>
            <a:r>
              <a:rPr lang="en-GB" altLang="en-US" b="1"/>
              <a:t>- Tip of the pole is above head height.</a:t>
            </a:r>
          </a:p>
          <a:p>
            <a:r>
              <a:rPr lang="en-GB" altLang="en-US" b="1"/>
              <a:t>- Elbow of the left arm points to the side.</a:t>
            </a:r>
          </a:p>
          <a:p>
            <a:r>
              <a:rPr lang="en-GB" altLang="en-US" b="1"/>
              <a:t>- Upper body is upright</a:t>
            </a:r>
            <a:r>
              <a:rPr lang="en-US" altLang="en-US"/>
              <a:t> </a:t>
            </a:r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216904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BA022-BA32-481C-8EE3-6D56D0C43261}" type="slidenum">
              <a:rPr lang="fr-FR" altLang="en-US"/>
              <a:pPr/>
              <a:t>5</a:t>
            </a:fld>
            <a:endParaRPr lang="fr-FR" alt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Objectives</a:t>
            </a:r>
          </a:p>
          <a:p>
            <a:r>
              <a:rPr lang="en-US" altLang="en-US" b="1"/>
              <a:t>To position the pole in preparation for the takeoff while</a:t>
            </a:r>
          </a:p>
          <a:p>
            <a:r>
              <a:rPr lang="en-US" altLang="en-US" b="1"/>
              <a:t>minimising the loss of speed.</a:t>
            </a:r>
            <a:r>
              <a:rPr lang="en-US" altLang="en-US"/>
              <a:t> </a:t>
            </a:r>
            <a:endParaRPr lang="fr-FR" altLang="en-US"/>
          </a:p>
          <a:p>
            <a:endParaRPr lang="fr-FR" altLang="en-US"/>
          </a:p>
          <a:p>
            <a:r>
              <a:rPr lang="en-US" altLang="en-US" b="1"/>
              <a:t>Technical characteristics</a:t>
            </a:r>
          </a:p>
          <a:p>
            <a:r>
              <a:rPr lang="en-US" altLang="en-US" b="1"/>
              <a:t>- Tip of the pole is lowered gradually and smoothly in the last third of the approach.</a:t>
            </a:r>
          </a:p>
          <a:p>
            <a:r>
              <a:rPr lang="en-US" altLang="en-US" b="1"/>
              <a:t>- Plant commences on the penultimate contact of the left foot with a forward push of the pole. (1)</a:t>
            </a:r>
          </a:p>
          <a:p>
            <a:r>
              <a:rPr lang="en-US" altLang="en-US" b="1"/>
              <a:t>- Right arm is raised quickly, the hand pushing close to the head at the contact of the right foot. (2) </a:t>
            </a:r>
          </a:p>
          <a:p>
            <a:r>
              <a:rPr lang="en-US" altLang="en-US" b="1"/>
              <a:t>- Body is upright with the shoulders square to the box.</a:t>
            </a:r>
            <a:r>
              <a:rPr lang="en-US" altLang="en-US"/>
              <a:t> </a:t>
            </a:r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617016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B2A05-6F93-4751-9459-0B11DF65E74E}" type="slidenum">
              <a:rPr lang="fr-FR" altLang="en-US"/>
              <a:pPr/>
              <a:t>6</a:t>
            </a:fld>
            <a:endParaRPr lang="fr-FR" alt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Objective</a:t>
            </a:r>
          </a:p>
          <a:p>
            <a:r>
              <a:rPr lang="en-US" altLang="en-US" b="1"/>
              <a:t>To transfer maximum energy to the pole.</a:t>
            </a:r>
          </a:p>
          <a:p>
            <a:endParaRPr lang="fr-FR" altLang="en-US" b="1"/>
          </a:p>
          <a:p>
            <a:r>
              <a:rPr lang="en-US" altLang="en-US" b="1"/>
              <a:t>Technical characteristics</a:t>
            </a:r>
          </a:p>
          <a:p>
            <a:r>
              <a:rPr lang="en-US" altLang="en-US" b="1"/>
              <a:t>- Foot plant is active and on the entire sole.</a:t>
            </a:r>
          </a:p>
          <a:p>
            <a:r>
              <a:rPr lang="en-US" altLang="en-US" b="1"/>
              <a:t>- Body is completely stretched with the right arm fully extended.</a:t>
            </a:r>
          </a:p>
          <a:p>
            <a:r>
              <a:rPr lang="en-US" altLang="en-US" b="1"/>
              <a:t>- Upper (right) hand is directly above or in front of the takeoff foot. (1) </a:t>
            </a:r>
          </a:p>
          <a:p>
            <a:r>
              <a:rPr lang="en-US" altLang="en-US" b="1"/>
              <a:t>- Thigh of the free leg swings actively forwards. (2)</a:t>
            </a:r>
            <a:r>
              <a:rPr lang="en-US" altLang="en-US"/>
              <a:t> </a:t>
            </a:r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57542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B63969-0362-424D-B310-36960C07D7E5}" type="slidenum">
              <a:rPr lang="fr-FR" altLang="en-US"/>
              <a:pPr/>
              <a:t>7</a:t>
            </a:fld>
            <a:endParaRPr lang="fr-FR" alt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Objective</a:t>
            </a:r>
          </a:p>
          <a:p>
            <a:r>
              <a:rPr lang="en-US" altLang="en-US" b="1"/>
              <a:t>To transfer maximum energy to the pole.</a:t>
            </a:r>
            <a:r>
              <a:rPr lang="en-US" altLang="en-US"/>
              <a:t> </a:t>
            </a:r>
            <a:endParaRPr lang="fr-FR" altLang="en-US"/>
          </a:p>
          <a:p>
            <a:endParaRPr lang="fr-FR" altLang="en-US"/>
          </a:p>
          <a:p>
            <a:r>
              <a:rPr lang="en-US" altLang="en-US" b="1"/>
              <a:t>Technical characteristics</a:t>
            </a:r>
          </a:p>
          <a:p>
            <a:r>
              <a:rPr lang="en-US" altLang="en-US" b="1"/>
              <a:t>- Vaulter "freezes" in the takeoff position.</a:t>
            </a:r>
          </a:p>
          <a:p>
            <a:r>
              <a:rPr lang="en-US" altLang="en-US" b="1"/>
              <a:t>- Long pendulums are created around both the shoulders and the hips. (1)</a:t>
            </a:r>
          </a:p>
          <a:p>
            <a:r>
              <a:rPr lang="en-US" altLang="en-US" b="1"/>
              <a:t>- Left arm is pushed forwards and upwards. (2)</a:t>
            </a:r>
          </a:p>
          <a:p>
            <a:r>
              <a:rPr lang="en-US" altLang="en-US" b="1"/>
              <a:t>- Right arm is fully extended.</a:t>
            </a:r>
            <a:r>
              <a:rPr lang="en-US" altLang="en-US"/>
              <a:t> </a:t>
            </a:r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486980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8DBFD6-E9DB-452F-95D7-B15A8490019F}" type="slidenum">
              <a:rPr lang="fr-FR" altLang="en-US"/>
              <a:pPr/>
              <a:t>8</a:t>
            </a:fld>
            <a:endParaRPr lang="fr-FR" alt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Objective</a:t>
            </a:r>
          </a:p>
          <a:p>
            <a:r>
              <a:rPr lang="en-US" altLang="en-US" b="1"/>
              <a:t>To achieve maximum bend of the pole (storing energy) and to position the body to utilize the stored energy.</a:t>
            </a:r>
            <a:r>
              <a:rPr lang="en-US" altLang="en-US"/>
              <a:t> </a:t>
            </a:r>
            <a:endParaRPr lang="fr-FR" altLang="en-US"/>
          </a:p>
          <a:p>
            <a:endParaRPr lang="fr-FR" altLang="en-US"/>
          </a:p>
          <a:p>
            <a:r>
              <a:rPr lang="en-US" altLang="en-US" b="1"/>
              <a:t>Technical characteristics</a:t>
            </a:r>
          </a:p>
          <a:p>
            <a:r>
              <a:rPr lang="en-US" altLang="en-US" b="1"/>
              <a:t>- Both legs are bent and drawn to the chest.</a:t>
            </a:r>
          </a:p>
          <a:p>
            <a:r>
              <a:rPr lang="en-US" altLang="en-US" b="1"/>
              <a:t>- Both arms are extended.</a:t>
            </a:r>
          </a:p>
          <a:p>
            <a:r>
              <a:rPr lang="en-US" altLang="en-US" b="1"/>
              <a:t>- Back is roughly parallel to the ground.</a:t>
            </a:r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856238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F57A4-13B6-47DD-AE3A-2308DD4701DA}" type="slidenum">
              <a:rPr lang="fr-FR" altLang="en-US"/>
              <a:pPr/>
              <a:t>9</a:t>
            </a:fld>
            <a:endParaRPr lang="fr-FR" alt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Objective</a:t>
            </a:r>
          </a:p>
          <a:p>
            <a:r>
              <a:rPr lang="en-US" altLang="en-US" b="1"/>
              <a:t>To use energy from the pole to lift the vaulter.</a:t>
            </a:r>
            <a:r>
              <a:rPr lang="en-US" altLang="en-US"/>
              <a:t> </a:t>
            </a:r>
            <a:endParaRPr lang="fr-FR" altLang="en-US"/>
          </a:p>
          <a:p>
            <a:endParaRPr lang="fr-FR" altLang="en-US"/>
          </a:p>
          <a:p>
            <a:r>
              <a:rPr lang="en-US" altLang="en-US" b="1"/>
              <a:t>Technical characteristics</a:t>
            </a:r>
          </a:p>
          <a:p>
            <a:r>
              <a:rPr lang="en-US" altLang="en-US" b="1"/>
              <a:t>- Body moves from the "L" to the "I" position.</a:t>
            </a:r>
          </a:p>
          <a:p>
            <a:r>
              <a:rPr lang="en-US" altLang="en-US" b="1"/>
              <a:t>- Right arm is extended, left arm bends with the elbow on the right side of the pole.</a:t>
            </a:r>
          </a:p>
          <a:p>
            <a:r>
              <a:rPr lang="en-US" altLang="en-US" b="1"/>
              <a:t>- Hips pass close to the pole.</a:t>
            </a:r>
          </a:p>
          <a:p>
            <a:r>
              <a:rPr lang="en-US" altLang="en-US" b="1"/>
              <a:t>- Turn is commenced with the pull of both arms.</a:t>
            </a:r>
          </a:p>
          <a:p>
            <a:r>
              <a:rPr lang="en-US" altLang="en-US" b="1"/>
              <a:t>- Body turns to face the bar.</a:t>
            </a:r>
            <a:r>
              <a:rPr lang="en-US" altLang="en-US"/>
              <a:t> </a:t>
            </a:r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537374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7702" y="3646488"/>
            <a:ext cx="7016750" cy="406400"/>
          </a:xfrm>
        </p:spPr>
        <p:txBody>
          <a:bodyPr anchor="ctr"/>
          <a:lstStyle>
            <a:lvl1pPr>
              <a:defRPr sz="3600">
                <a:solidFill>
                  <a:srgbClr val="FFD600"/>
                </a:solidFill>
                <a:latin typeface="IAAF Sans Bold" pitchFamily="50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6300" y="4114801"/>
            <a:ext cx="6509412" cy="269875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22047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700212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0400" y="2166937"/>
            <a:ext cx="4204891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0400" y="4244976"/>
            <a:ext cx="4204891" cy="192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30392" y="2166937"/>
            <a:ext cx="4206610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8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0400" y="2143125"/>
            <a:ext cx="4204891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0392" y="2143125"/>
            <a:ext cx="4206610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60400" y="4221164"/>
            <a:ext cx="4204891" cy="192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392" y="4221164"/>
            <a:ext cx="4206610" cy="192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0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60400" y="2143125"/>
            <a:ext cx="8576602" cy="40052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209035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700212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0400" y="2166937"/>
            <a:ext cx="4204891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392" y="2166937"/>
            <a:ext cx="4206610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79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60400" y="2143125"/>
            <a:ext cx="8576602" cy="40052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56501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2143125"/>
            <a:ext cx="8576602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29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676400"/>
            <a:ext cx="8576602" cy="446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9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2143125"/>
            <a:ext cx="4204891" cy="4005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0392" y="2143125"/>
            <a:ext cx="4206610" cy="4005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2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/>
          <a:lstStyle>
            <a:lvl1pPr marL="0" indent="0" algn="l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9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60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0400" y="1600200"/>
            <a:ext cx="8667750" cy="4724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2405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2143125"/>
            <a:ext cx="4204891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0392" y="2143125"/>
            <a:ext cx="4206610" cy="4005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99" y="1676400"/>
            <a:ext cx="8576602" cy="30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8999" y="2143125"/>
            <a:ext cx="4204891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8990" y="2143125"/>
            <a:ext cx="4206610" cy="1925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68999" y="4221164"/>
            <a:ext cx="8576602" cy="1927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1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676400"/>
            <a:ext cx="8577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2143125"/>
            <a:ext cx="8577263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751013"/>
          </a:solidFill>
          <a:latin typeface="DIN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buChar char="•"/>
        <a:defRPr sz="14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buChar char="•"/>
        <a:defRPr sz="1400">
          <a:solidFill>
            <a:srgbClr val="4D4D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buChar char="•"/>
        <a:defRPr sz="1400">
          <a:solidFill>
            <a:srgbClr val="5F5F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lr>
          <a:srgbClr val="751013"/>
        </a:buClr>
        <a:buChar char="•"/>
        <a:defRPr sz="14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emf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0592" y="3284984"/>
            <a:ext cx="7344816" cy="1470025"/>
          </a:xfrm>
        </p:spPr>
        <p:txBody>
          <a:bodyPr/>
          <a:lstStyle/>
          <a:p>
            <a:pPr algn="ctr">
              <a:defRPr/>
            </a:pPr>
            <a:r>
              <a:rPr lang="ar-EG" sz="6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6.3.2 </a:t>
            </a:r>
            <a:r>
              <a:rPr lang="ar-EG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القفز </a:t>
            </a:r>
            <a:r>
              <a:rPr lang="ar-EG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بالزانة</a:t>
            </a:r>
            <a:endParaRPr lang="en-GB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2480" y="188640"/>
            <a:ext cx="6400800" cy="569912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IAAF CECS Level I</a:t>
            </a: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7494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3476351"/>
            <a:ext cx="1475638" cy="27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6456" y="332656"/>
            <a:ext cx="5593692" cy="49053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200" b="1" dirty="0">
                <a:solidFill>
                  <a:schemeClr val="bg1"/>
                </a:solidFill>
                <a:cs typeface="Arial" charset="0"/>
              </a:rPr>
              <a:t>مـرحلــة تعـدية العارضـة و الهبـوط</a:t>
            </a:r>
            <a:endParaRPr lang="fr-FR" altLang="en-US" sz="2400" dirty="0">
              <a:solidFill>
                <a:schemeClr val="bg1"/>
              </a:solidFill>
              <a:latin typeface="IAAF Sans Bold" pitchFamily="50" charset="0"/>
            </a:endParaRPr>
          </a:p>
        </p:txBody>
      </p:sp>
      <p:pic>
        <p:nvPicPr>
          <p:cNvPr id="276484" name="Picture 4" descr="1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36123" y="1367360"/>
            <a:ext cx="1656184" cy="19749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485" name="Picture 5" descr="1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10"/>
          <a:stretch/>
        </p:blipFill>
        <p:spPr bwMode="auto">
          <a:xfrm>
            <a:off x="5381296" y="1367360"/>
            <a:ext cx="1415225" cy="1989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486" name="Picture 6" descr="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22" y="1367360"/>
            <a:ext cx="1572651" cy="200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487" name="Picture 7" descr="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414" y="1367360"/>
            <a:ext cx="1240130" cy="20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490" name="Picture 10" descr="stab0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608" y="4261983"/>
            <a:ext cx="3554536" cy="22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493" name="Text Box 13"/>
          <p:cNvSpPr txBox="1">
            <a:spLocks noChangeArrowheads="1"/>
          </p:cNvSpPr>
          <p:nvPr/>
        </p:nvSpPr>
        <p:spPr bwMode="auto">
          <a:xfrm>
            <a:off x="2576736" y="3506506"/>
            <a:ext cx="732630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r" rtl="1" eaLnBrk="0" hangingPunct="0"/>
            <a:r>
              <a:rPr lang="ar-SA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الأهـــــداف</a:t>
            </a:r>
            <a:endParaRPr lang="en-US" sz="20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rtl="1" eaLnBrk="0" hangingPunct="0"/>
            <a:r>
              <a:rPr lang="ar-S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الحصول على أقصى  حد من الارتفاع بعد التخلص من العصا و تعدية العارضة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rtl="1" eaLnBrk="0" hangingPunct="0"/>
            <a:r>
              <a:rPr lang="ar-SA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الخصـــائص الفنيــــــة</a:t>
            </a:r>
            <a:endParaRPr lang="en-US" sz="20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دفع العصا بالذراع</a:t>
            </a:r>
            <a:r>
              <a:rPr lang="ar-EG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الأيمن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تتم تعدية العارضة في وضع تقوس (1) أو منحنى (2)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يمتد الجسم بعد تعدية العارضة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الهبوط على الظهر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494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25" y="1412776"/>
            <a:ext cx="2502899" cy="24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dirty="0" smtClean="0"/>
              <a:t>IAAF CECS Level I Coaching Theory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8901407" y="6519389"/>
            <a:ext cx="9902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6.3.2 / 10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408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6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4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250"/>
                                        <p:tgtEl>
                                          <p:spTgt spid="27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7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2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2480" y="371383"/>
            <a:ext cx="4968552" cy="49053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التسلسل الكامل للحركة</a:t>
            </a:r>
            <a:endParaRPr lang="fr-FR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3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44488" y="4728499"/>
            <a:ext cx="9561512" cy="2016125"/>
          </a:xfrm>
        </p:spPr>
        <p:txBody>
          <a:bodyPr/>
          <a:lstStyle/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EG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م</a:t>
            </a:r>
            <a:r>
              <a:rPr lang="ar-S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راحل</a:t>
            </a:r>
            <a:r>
              <a:rPr lang="ar-EG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في القفز بالزانة </a:t>
            </a:r>
            <a:r>
              <a:rPr lang="ar-S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EG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الإقتراب/الغرس/</a:t>
            </a: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الإرتقاء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الإنطلاق</a:t>
            </a: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التكور الخلفي و الامتداد و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اللف</a:t>
            </a: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تعدية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العارضة و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الهبوط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في مرحلة الإقتراب و الغرس يزيد اللاعب من </a:t>
            </a:r>
            <a:r>
              <a:rPr lang="ar-S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سرعته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للوصول للسرعة المثلى </a:t>
            </a:r>
            <a:r>
              <a:rPr lang="ar-S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E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ي</a:t>
            </a:r>
            <a:r>
              <a:rPr lang="ar-S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ضع ال</a:t>
            </a:r>
            <a:r>
              <a:rPr lang="ar-E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زانة  في الصندوق ب</a:t>
            </a:r>
            <a:r>
              <a:rPr lang="ar-S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انسيابية </a:t>
            </a: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لل</a:t>
            </a:r>
            <a:r>
              <a:rPr lang="ar-E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</a:t>
            </a:r>
            <a:r>
              <a:rPr lang="ar-S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رتقاء</a:t>
            </a:r>
            <a:endParaRPr lang="ar-S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Tx/>
              <a:buFont typeface="Arial" panose="020B0604020202020204" pitchFamily="34" charset="0"/>
              <a:buChar char="•"/>
            </a:pP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في </a:t>
            </a:r>
            <a:r>
              <a:rPr lang="ar-S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مرحل</a:t>
            </a:r>
            <a:r>
              <a:rPr lang="ar-E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ة</a:t>
            </a:r>
            <a:r>
              <a:rPr lang="ar-S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الإرتقاء و الإنطلاق يتم تحويل الطاقة المكتسبة من الإقتراب إلى </a:t>
            </a:r>
            <a:r>
              <a:rPr lang="ar-S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العصا</a:t>
            </a:r>
            <a:endParaRPr lang="ar-S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6313" name="Picture 9" descr="Pvg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70531"/>
            <a:ext cx="7498854" cy="192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1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592" y="2924944"/>
            <a:ext cx="7344815" cy="162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344488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6.3.2 / 2</a:t>
            </a:r>
            <a:endParaRPr lang="en-US" sz="1050" dirty="0"/>
          </a:p>
        </p:txBody>
      </p:sp>
      <p:sp>
        <p:nvSpPr>
          <p:cNvPr id="2" name="TextBox 1"/>
          <p:cNvSpPr txBox="1"/>
          <p:nvPr/>
        </p:nvSpPr>
        <p:spPr>
          <a:xfrm>
            <a:off x="2216696" y="2492896"/>
            <a:ext cx="129614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الإقتراب</a:t>
            </a:r>
            <a:endParaRPr lang="ar-EG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088904" y="2564904"/>
            <a:ext cx="72008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الغرس</a:t>
            </a:r>
            <a:endParaRPr lang="ar-EG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169322" y="2492896"/>
            <a:ext cx="1024038" cy="387798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تعدية العارضة و الهبوط</a:t>
            </a:r>
            <a:endParaRPr lang="ar-SA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33120" y="2492896"/>
            <a:ext cx="93610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التكور الخلفي و الامتداد و اللف</a:t>
            </a:r>
            <a:endParaRPr lang="ar-EG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5025008" y="2492896"/>
            <a:ext cx="8640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الإرتقاء و الإنطلاق</a:t>
            </a:r>
            <a:endParaRPr lang="ar-EG" sz="1200" dirty="0"/>
          </a:p>
        </p:txBody>
      </p:sp>
    </p:spTree>
    <p:extLst>
      <p:ext uri="{BB962C8B-B14F-4D97-AF65-F5344CB8AC3E}">
        <p14:creationId xmlns:p14="http://schemas.microsoft.com/office/powerpoint/2010/main" val="152201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226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6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6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2480" y="371383"/>
            <a:ext cx="5184576" cy="49053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EG" alt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التسلسل الكامل للحركة</a:t>
            </a:r>
            <a:endParaRPr lang="fr-FR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63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28464" y="4728499"/>
            <a:ext cx="9649072" cy="2016125"/>
          </a:xfrm>
        </p:spPr>
        <p:txBody>
          <a:bodyPr/>
          <a:lstStyle/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في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مرحل</a:t>
            </a: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ة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التكور الخلفي و ال</a:t>
            </a:r>
            <a:r>
              <a:rPr lang="ar-EG" sz="2400" b="1" dirty="0">
                <a:latin typeface="Times New Roman" pitchFamily="18" charset="0"/>
                <a:cs typeface="Times New Roman" pitchFamily="18" charset="0"/>
              </a:rPr>
              <a:t>إ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متداد و اللف تخزن الطاقة في العصا للاستفادة منها لرفع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اللاعب</a:t>
            </a:r>
            <a:endParaRPr lang="ar-E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ar-E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EG" sz="2400" b="1" dirty="0" smtClean="0">
                <a:latin typeface="Times New Roman" pitchFamily="18" charset="0"/>
                <a:cs typeface="Times New Roman" pitchFamily="18" charset="0"/>
              </a:rPr>
              <a:t>و يدعم ذلك  بعض الحركات العضلية الإضافية</a:t>
            </a:r>
          </a:p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ar-SA" sz="2400" b="1" dirty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ar-SA" sz="2400" b="1" dirty="0">
                <a:latin typeface="Times New Roman" pitchFamily="18" charset="0"/>
                <a:cs typeface="Times New Roman" pitchFamily="18" charset="0"/>
              </a:rPr>
              <a:t>تكتمل القفزة بتعدية العارضة و البدء في الإعداد لهبوط آمن.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6313" name="Picture 9" descr="Pvg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70531"/>
            <a:ext cx="7498854" cy="192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1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592" y="2993344"/>
            <a:ext cx="7344815" cy="162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344488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6.3.2 / 3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2216696" y="2492896"/>
            <a:ext cx="129614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الإقتراب</a:t>
            </a:r>
            <a:endParaRPr lang="ar-EG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088904" y="2564904"/>
            <a:ext cx="72008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الغرس</a:t>
            </a:r>
            <a:endParaRPr lang="ar-EG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69322" y="2492896"/>
            <a:ext cx="1024038" cy="387798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r" rt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ar-EG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تعدية العارضة و الهبوط</a:t>
            </a:r>
            <a:endParaRPr lang="ar-SA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3120" y="2492896"/>
            <a:ext cx="93610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التكور الخلفي و الامتداد و اللف</a:t>
            </a:r>
            <a:endParaRPr lang="ar-EG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5025008" y="2492896"/>
            <a:ext cx="86409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الإرتقاء و الإنطلاق</a:t>
            </a:r>
            <a:endParaRPr lang="ar-EG" sz="1200" dirty="0"/>
          </a:p>
        </p:txBody>
      </p:sp>
    </p:spTree>
    <p:extLst>
      <p:ext uri="{BB962C8B-B14F-4D97-AF65-F5344CB8AC3E}">
        <p14:creationId xmlns:p14="http://schemas.microsoft.com/office/powerpoint/2010/main" val="6686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4" name="Rectangle 10"/>
          <p:cNvSpPr>
            <a:spLocks noGrp="1" noRot="1" noChangeArrowheads="1"/>
          </p:cNvSpPr>
          <p:nvPr>
            <p:ph type="title"/>
          </p:nvPr>
        </p:nvSpPr>
        <p:spPr>
          <a:xfrm>
            <a:off x="-15552" y="188640"/>
            <a:ext cx="6480720" cy="70643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4400" b="1" dirty="0">
                <a:solidFill>
                  <a:schemeClr val="bg1"/>
                </a:solidFill>
                <a:cs typeface="Arial" charset="0"/>
              </a:rPr>
              <a:t>القبـضة و حمــل العصـــا</a:t>
            </a:r>
            <a:endParaRPr lang="fr-FR" altLang="en-US" sz="2400" dirty="0">
              <a:solidFill>
                <a:schemeClr val="bg1"/>
              </a:solidFill>
              <a:latin typeface="IAAF Sans Bold" pitchFamily="50" charset="0"/>
            </a:endParaRPr>
          </a:p>
        </p:txBody>
      </p:sp>
      <p:pic>
        <p:nvPicPr>
          <p:cNvPr id="257028" name="Picture 4" descr="IMGP0358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16696" y="1212851"/>
            <a:ext cx="1968052" cy="228815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7029" name="Picture 5" descr="IMGP03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484" y="1212851"/>
            <a:ext cx="2119525" cy="2288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7038" name="Text Box 14"/>
          <p:cNvSpPr txBox="1">
            <a:spLocks noChangeArrowheads="1"/>
          </p:cNvSpPr>
          <p:nvPr/>
        </p:nvSpPr>
        <p:spPr bwMode="auto">
          <a:xfrm>
            <a:off x="1496616" y="3501008"/>
            <a:ext cx="698477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r" rtl="1" eaLnBrk="0" hangingPunct="0"/>
            <a:r>
              <a:rPr lang="ar-EG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الأهداف </a:t>
            </a:r>
          </a:p>
          <a:p>
            <a:pPr lvl="0" algn="r" rtl="1" eaLnBrk="0" hangingPunct="0"/>
            <a:r>
              <a:rPr lang="ar-EG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مسك الزانة بطريقة صحيحة لجري الإقتراب وغرس العصا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r" rtl="1" eaLnBrk="0" hangingPunct="0"/>
            <a:r>
              <a:rPr lang="ar-S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الخصــــــائص الفنيـــــــة</a:t>
            </a:r>
            <a:endParaRPr lang="ar-EG" sz="24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اليدين متباعدتين باتساع الكتفين ، اليد اليمنى لأعلى على العصا</a:t>
            </a:r>
            <a:endParaRPr lang="ar-EG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الذراعان منثنيتان ، و اليد اليمنى قريبة من الحوض</a:t>
            </a:r>
            <a:endParaRPr lang="ar-EG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مقدمة العصا أعلى من ارتفاع الرأس</a:t>
            </a:r>
            <a:endParaRPr lang="ar-EG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يتجه مرفق الذراع </a:t>
            </a:r>
            <a:r>
              <a:rPr lang="ar-EG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الأيسر</a:t>
            </a: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للجانب</a:t>
            </a:r>
            <a:endParaRPr lang="ar-EG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الجذع معتدل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7039" name="Picture 15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800"/>
          <a:stretch/>
        </p:blipFill>
        <p:spPr bwMode="auto">
          <a:xfrm>
            <a:off x="8568951" y="3284984"/>
            <a:ext cx="1424609" cy="33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040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" y="3429000"/>
            <a:ext cx="1637071" cy="31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 txBox="1">
            <a:spLocks/>
          </p:cNvSpPr>
          <p:nvPr/>
        </p:nvSpPr>
        <p:spPr>
          <a:xfrm>
            <a:off x="200472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6.3.2 / 4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77090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7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7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7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7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7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7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70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70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70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70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70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70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72480" y="148751"/>
            <a:ext cx="5616624" cy="63341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4400" b="1" dirty="0">
                <a:solidFill>
                  <a:schemeClr val="bg1"/>
                </a:solidFill>
                <a:cs typeface="Arial" charset="0"/>
              </a:rPr>
              <a:t>مرحلـــة غـرس العصـــا</a:t>
            </a:r>
            <a:endParaRPr lang="fr-FR" altLang="en-US" sz="2400" dirty="0">
              <a:solidFill>
                <a:schemeClr val="bg1"/>
              </a:solidFill>
              <a:latin typeface="IAAF Sans Bold" pitchFamily="50" charset="0"/>
            </a:endParaRPr>
          </a:p>
        </p:txBody>
      </p:sp>
      <p:pic>
        <p:nvPicPr>
          <p:cNvPr id="260100" name="Picture 4" descr="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55919" y="1242442"/>
            <a:ext cx="1895475" cy="2114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0101" name="Picture 5" descr="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307" y="1386906"/>
            <a:ext cx="136207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0102" name="Picture 6" descr="pvplant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2924944"/>
            <a:ext cx="446449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103" name="AutoShape 7"/>
          <p:cNvSpPr>
            <a:spLocks noChangeArrowheads="1"/>
          </p:cNvSpPr>
          <p:nvPr/>
        </p:nvSpPr>
        <p:spPr bwMode="auto">
          <a:xfrm>
            <a:off x="8695352" y="907142"/>
            <a:ext cx="366958" cy="433626"/>
          </a:xfrm>
          <a:prstGeom prst="upArrow">
            <a:avLst>
              <a:gd name="adj1" fmla="val 50000"/>
              <a:gd name="adj2" fmla="val 35804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60106" name="Picture 10" descr="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431" y="1242442"/>
            <a:ext cx="17589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107" name="Text Box 11"/>
          <p:cNvSpPr txBox="1">
            <a:spLocks noChangeArrowheads="1"/>
          </p:cNvSpPr>
          <p:nvPr/>
        </p:nvSpPr>
        <p:spPr bwMode="auto">
          <a:xfrm>
            <a:off x="128464" y="3645024"/>
            <a:ext cx="9649071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rgbClr val="3333FF"/>
                </a:solidFill>
                <a:cs typeface="Arial" pitchFamily="34" charset="0"/>
              </a:rPr>
              <a:t>الأهـــداف</a:t>
            </a:r>
          </a:p>
          <a:p>
            <a:pPr algn="r" rtl="1"/>
            <a:r>
              <a:rPr lang="ar-SA" sz="2400" b="1" dirty="0">
                <a:cs typeface="Arial" pitchFamily="34" charset="0"/>
              </a:rPr>
              <a:t>وضع العصا استعدادا</a:t>
            </a:r>
            <a:r>
              <a:rPr lang="ar-EG" sz="2400" b="1" dirty="0">
                <a:cs typeface="Arial" pitchFamily="34" charset="0"/>
              </a:rPr>
              <a:t>ً</a:t>
            </a:r>
            <a:r>
              <a:rPr lang="ar-SA" sz="2400" b="1" dirty="0">
                <a:cs typeface="Arial" pitchFamily="34" charset="0"/>
              </a:rPr>
              <a:t> لل</a:t>
            </a:r>
            <a:r>
              <a:rPr lang="ar-EG" sz="2400" b="1" dirty="0">
                <a:cs typeface="Arial" pitchFamily="34" charset="0"/>
              </a:rPr>
              <a:t>إ</a:t>
            </a:r>
            <a:r>
              <a:rPr lang="ar-SA" sz="2400" b="1" dirty="0">
                <a:cs typeface="Arial" pitchFamily="34" charset="0"/>
              </a:rPr>
              <a:t>رتقاء مع تقليل فقدان </a:t>
            </a:r>
            <a:r>
              <a:rPr lang="ar-SA" sz="2400" b="1" dirty="0" smtClean="0">
                <a:cs typeface="Arial" pitchFamily="34" charset="0"/>
              </a:rPr>
              <a:t>السرعة</a:t>
            </a:r>
            <a:endParaRPr lang="ar-EG" altLang="en-US" sz="1400" dirty="0" smtClean="0"/>
          </a:p>
          <a:p>
            <a:endParaRPr lang="fr-FR" altLang="en-US" sz="1400" dirty="0"/>
          </a:p>
          <a:p>
            <a:pPr lvl="0" algn="just" rtl="1" eaLnBrk="0" hangingPunct="0"/>
            <a:r>
              <a:rPr lang="ar-SA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الخصــــائص </a:t>
            </a:r>
            <a:r>
              <a:rPr lang="ar-SA" sz="2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الفنيــــــة</a:t>
            </a:r>
            <a:endParaRPr lang="ar-EG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انخفاض مقدمة العصا تدريجيا و بانسيابية خلال الثلث الأخير من الإقتراب</a:t>
            </a:r>
            <a:endParaRPr lang="ar-EG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يبدأ الغرس خلال هبوط القدم اليسرى في</a:t>
            </a:r>
            <a:r>
              <a:rPr lang="ar-EG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الخطوة قبل الأخيرة مع دفع العصا للأمام (1)</a:t>
            </a:r>
          </a:p>
          <a:p>
            <a:pPr marL="342900" lvl="0" indent="-3429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ترفع الذراع اليمنى بسرعة بدفعة من اليد القريبة من الرأس أثناء هبوط القدم اليمنى(2)</a:t>
            </a:r>
            <a:endParaRPr lang="ar-EG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EG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الجسم </a:t>
            </a: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معتدل مع مواجهة الكتفين لصندوق القفز</a:t>
            </a:r>
            <a:r>
              <a:rPr lang="ar-EG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altLang="en-US" sz="1400" b="1" dirty="0"/>
          </a:p>
          <a:p>
            <a:endParaRPr lang="en-US" altLang="en-US" sz="1400" b="1" dirty="0"/>
          </a:p>
        </p:txBody>
      </p:sp>
      <p:sp>
        <p:nvSpPr>
          <p:cNvPr id="11" name="Footer Placeholder 3"/>
          <p:cNvSpPr txBox="1">
            <a:spLocks/>
          </p:cNvSpPr>
          <p:nvPr/>
        </p:nvSpPr>
        <p:spPr>
          <a:xfrm>
            <a:off x="56456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6.3.2 / 5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3714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0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0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0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0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0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0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0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0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0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0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0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0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0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0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18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4244696"/>
            <a:ext cx="4250758" cy="21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3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16496" y="404664"/>
            <a:ext cx="4699921" cy="5619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4400" b="1" dirty="0">
                <a:solidFill>
                  <a:schemeClr val="bg1"/>
                </a:solidFill>
                <a:cs typeface="Arial" charset="0"/>
              </a:rPr>
              <a:t>مـرحلـــة الإرتقاء</a:t>
            </a:r>
            <a:r>
              <a:rPr lang="en-GB" sz="4400" b="1" dirty="0">
                <a:solidFill>
                  <a:schemeClr val="bg1"/>
                </a:solidFill>
              </a:rPr>
              <a:t> </a:t>
            </a:r>
            <a:endParaRPr lang="fr-FR" altLang="en-US" sz="2400" dirty="0">
              <a:solidFill>
                <a:schemeClr val="bg1"/>
              </a:solidFill>
              <a:latin typeface="IAAF Sans Bold" pitchFamily="50" charset="0"/>
            </a:endParaRPr>
          </a:p>
        </p:txBody>
      </p:sp>
      <p:pic>
        <p:nvPicPr>
          <p:cNvPr id="263172" name="Picture 4" descr="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6031" y="1379564"/>
            <a:ext cx="1598820" cy="22712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3173" name="Picture 5" descr="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160" y="1379562"/>
            <a:ext cx="1089887" cy="226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3174" name="Picture 6" descr="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356" y="1379562"/>
            <a:ext cx="2294123" cy="2294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3181" name="Text Box 13"/>
          <p:cNvSpPr txBox="1">
            <a:spLocks noChangeArrowheads="1"/>
          </p:cNvSpPr>
          <p:nvPr/>
        </p:nvSpPr>
        <p:spPr bwMode="auto">
          <a:xfrm>
            <a:off x="1857945" y="3789040"/>
            <a:ext cx="77755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algn="r" rtl="1" eaLnBrk="0" hangingPunct="0"/>
            <a:r>
              <a:rPr lang="ar-S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الأهـــداف</a:t>
            </a:r>
            <a:endParaRPr lang="ar-SA" sz="2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rtl="1" eaLnBrk="0" hangingPunct="0"/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تحويل الطاقة القصوى إلى العصا</a:t>
            </a:r>
            <a:endParaRPr lang="fr-FR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rtl="1" eaLnBrk="0" hangingPunct="0"/>
            <a:r>
              <a:rPr lang="ar-S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الخصـــــائص الفنيــــة</a:t>
            </a:r>
            <a:endParaRPr lang="en-US" sz="24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تهبط القدم بنشاط على باطن القدم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يمتد الجسم على استقامته مع </a:t>
            </a:r>
            <a:r>
              <a:rPr lang="ar-EG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إ</a:t>
            </a: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متداد الذراع </a:t>
            </a:r>
            <a:r>
              <a:rPr lang="ar-EG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الأيمن</a:t>
            </a: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بالكامل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تقع اليد اليمنى العليا أعلى و أمام قدم الإرتقاء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يمرجح فخذ الرجل الحرة بنشاط ولأعلى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3182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192" y="1124744"/>
            <a:ext cx="2342900" cy="27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6.3.2 / 6</a:t>
            </a:r>
            <a:endParaRPr lang="en-US" sz="1050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712640" y="4337371"/>
            <a:ext cx="0" cy="1827933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86275"/>
                  <a:invGamma/>
                </a:schemeClr>
              </a:gs>
            </a:gsLst>
            <a:lin ang="5400000" scaled="1"/>
          </a:gra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542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3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3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3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3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3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3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3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3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3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3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3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3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3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3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71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272480" y="352909"/>
            <a:ext cx="4248471" cy="5619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مـرحلة الإنطلاق </a:t>
            </a:r>
            <a:endParaRPr lang="fr-FR" alt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7268" name="Picture 4" descr="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2964" y="1196752"/>
            <a:ext cx="2408113" cy="21138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7269" name="Picture 5" descr="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284" y="1210537"/>
            <a:ext cx="1396140" cy="2100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7275" name="Text Box 11"/>
          <p:cNvSpPr txBox="1">
            <a:spLocks noChangeArrowheads="1"/>
          </p:cNvSpPr>
          <p:nvPr/>
        </p:nvSpPr>
        <p:spPr bwMode="auto">
          <a:xfrm>
            <a:off x="860425" y="3501008"/>
            <a:ext cx="891711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r" rtl="1" eaLnBrk="0" hangingPunct="0"/>
            <a:r>
              <a:rPr lang="ar-S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الأهـــداف</a:t>
            </a:r>
            <a:endParaRPr lang="ar-SA" sz="2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rtl="1" eaLnBrk="0" hangingPunct="0"/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تحويل الطاقة القصوى إلى العصا</a:t>
            </a:r>
            <a:endParaRPr lang="fr-FR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rtl="1" eaLnBrk="0" hangingPunct="0"/>
            <a:r>
              <a:rPr lang="ar-S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الخصـــــائص الفنيـــــة</a:t>
            </a:r>
            <a:endParaRPr lang="ar-EG" sz="24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يثبت اللاعب في وضع الإرتقاء</a:t>
            </a:r>
            <a:endParaRPr lang="ar-EG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يؤدى البندول الطويل للجسم حول كل من الكتفين </a:t>
            </a:r>
            <a:endParaRPr lang="ar-EG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rtl="1" eaLnBrk="0" hangingPunct="0">
              <a:buClr>
                <a:srgbClr val="FF0000"/>
              </a:buClr>
            </a:pPr>
            <a:r>
              <a:rPr lang="ar-EG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r-SA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الحوض (1)</a:t>
            </a:r>
            <a:endParaRPr lang="ar-EG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تدفع الذراع اليسرى للأمام و لأعلى (2)</a:t>
            </a:r>
            <a:endParaRPr lang="ar-EG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الذراع </a:t>
            </a:r>
            <a:r>
              <a:rPr lang="ar-EG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الأيمن</a:t>
            </a: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على كامل امتداده.</a:t>
            </a:r>
            <a:endParaRPr lang="ar-EG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7276" name="Picture 1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2" b="6311"/>
          <a:stretch/>
        </p:blipFill>
        <p:spPr bwMode="auto">
          <a:xfrm>
            <a:off x="56456" y="1628800"/>
            <a:ext cx="338437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6.3.2 / 7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42000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7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7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7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7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7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7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7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7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7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7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7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7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7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7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4" name="Rectangle 8"/>
          <p:cNvSpPr>
            <a:spLocks noGrp="1" noRot="1" noChangeArrowheads="1"/>
          </p:cNvSpPr>
          <p:nvPr>
            <p:ph type="title"/>
          </p:nvPr>
        </p:nvSpPr>
        <p:spPr>
          <a:xfrm>
            <a:off x="406401" y="372766"/>
            <a:ext cx="4978647" cy="490537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4400" b="1" dirty="0">
                <a:solidFill>
                  <a:srgbClr val="FFFF00"/>
                </a:solidFill>
                <a:cs typeface="Arial" charset="0"/>
              </a:rPr>
              <a:t>مـرحلـة التكـور للخـلف</a:t>
            </a:r>
            <a:endParaRPr lang="fr-FR" altLang="en-US" sz="2400" dirty="0">
              <a:solidFill>
                <a:srgbClr val="FFD600"/>
              </a:solidFill>
              <a:latin typeface="IAAF Sans Bold" pitchFamily="50" charset="0"/>
            </a:endParaRPr>
          </a:p>
        </p:txBody>
      </p:sp>
      <p:pic>
        <p:nvPicPr>
          <p:cNvPr id="270340" name="Picture 4" descr="9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40719" y="1425003"/>
            <a:ext cx="1425575" cy="2019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0341" name="Picture 5" descr="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680" y="1390855"/>
            <a:ext cx="1508125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0342" name="Picture 6" descr="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459" y="1352489"/>
            <a:ext cx="1316037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0348" name="Text Box 12"/>
          <p:cNvSpPr txBox="1">
            <a:spLocks noChangeArrowheads="1"/>
          </p:cNvSpPr>
          <p:nvPr/>
        </p:nvSpPr>
        <p:spPr bwMode="auto">
          <a:xfrm>
            <a:off x="1076150" y="3558981"/>
            <a:ext cx="862937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r" rtl="1" eaLnBrk="0" hangingPunct="0"/>
            <a:r>
              <a:rPr lang="ar-S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الأهـــــداف</a:t>
            </a:r>
            <a:endParaRPr lang="ar-SA" sz="2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 rtl="1" eaLnBrk="0" hangingPunct="0"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تحقيق الحد الأقصى من </a:t>
            </a:r>
            <a:r>
              <a:rPr lang="ar-EG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إ</a:t>
            </a: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نثناء العصا (الطاقة المختزنة) </a:t>
            </a:r>
            <a:endParaRPr lang="ar-EG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 rtl="1" eaLnBrk="0" hangingPunct="0">
              <a:buFont typeface="Arial" panose="020B0604020202020204" pitchFamily="34" charset="0"/>
              <a:buChar char="•"/>
            </a:pPr>
            <a:r>
              <a:rPr lang="ar-SA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ي</a:t>
            </a:r>
            <a:r>
              <a:rPr lang="ar-EG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تخذ</a:t>
            </a:r>
            <a:r>
              <a:rPr lang="ar-SA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الجسم </a:t>
            </a:r>
            <a:r>
              <a:rPr lang="ar-EG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وضعا </a:t>
            </a:r>
            <a:r>
              <a:rPr lang="ar-SA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للاستفادة </a:t>
            </a: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من الطاقة المختزنة</a:t>
            </a:r>
          </a:p>
          <a:p>
            <a:pPr lvl="0" algn="r" rtl="1" eaLnBrk="0" hangingPunct="0"/>
            <a:r>
              <a:rPr lang="ar-SA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الخصـــائص الفنيــــة</a:t>
            </a:r>
            <a:endParaRPr lang="en-US" sz="24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تنثني الرجلين و تضم للصدر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EG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لذراعان ممتدان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الظهر موازيا</a:t>
            </a:r>
            <a:r>
              <a:rPr lang="ar-EG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ً</a:t>
            </a: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تقريبا</a:t>
            </a:r>
            <a:r>
              <a:rPr lang="ar-EG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ً</a:t>
            </a:r>
            <a:r>
              <a:rPr lang="ar-SA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للأرض (1</a:t>
            </a:r>
            <a:r>
              <a:rPr lang="ar-EG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034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" y="1340768"/>
            <a:ext cx="4440628" cy="45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3"/>
          <p:cNvSpPr txBox="1">
            <a:spLocks/>
          </p:cNvSpPr>
          <p:nvPr/>
        </p:nvSpPr>
        <p:spPr>
          <a:xfrm>
            <a:off x="4497775" y="6513172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6.3.2 / 8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07808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0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0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0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0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0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0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0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0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0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0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0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0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0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420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8" y="1484784"/>
            <a:ext cx="3513020" cy="51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34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200472" y="346588"/>
            <a:ext cx="5904656" cy="63341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EG" sz="4400" b="1" dirty="0">
                <a:solidFill>
                  <a:schemeClr val="bg1"/>
                </a:solidFill>
                <a:cs typeface="Arial" charset="0"/>
              </a:rPr>
              <a:t>مرحلة </a:t>
            </a:r>
            <a:r>
              <a:rPr lang="ar-SA" sz="4400" b="1" dirty="0">
                <a:solidFill>
                  <a:schemeClr val="bg1"/>
                </a:solidFill>
                <a:cs typeface="Arial" charset="0"/>
              </a:rPr>
              <a:t>الامتـداد</a:t>
            </a:r>
            <a:r>
              <a:rPr lang="ar-EG" sz="4400" b="1" dirty="0">
                <a:solidFill>
                  <a:schemeClr val="bg1"/>
                </a:solidFill>
                <a:cs typeface="Arial" charset="0"/>
              </a:rPr>
              <a:t> و</a:t>
            </a:r>
            <a:r>
              <a:rPr lang="ar-SA" sz="4400" b="1" dirty="0">
                <a:solidFill>
                  <a:schemeClr val="bg1"/>
                </a:solidFill>
                <a:cs typeface="Arial" charset="0"/>
              </a:rPr>
              <a:t>اللف</a:t>
            </a:r>
            <a:endParaRPr lang="fr-FR" altLang="en-US" sz="2400" dirty="0">
              <a:solidFill>
                <a:schemeClr val="bg1"/>
              </a:solidFill>
              <a:latin typeface="IAAF Sans Bold" pitchFamily="50" charset="0"/>
            </a:endParaRPr>
          </a:p>
        </p:txBody>
      </p:sp>
      <p:pic>
        <p:nvPicPr>
          <p:cNvPr id="273412" name="Picture 4" descr="11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9984" y="1268760"/>
            <a:ext cx="1501174" cy="24116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3413" name="Picture 5" descr="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149" y="1268760"/>
            <a:ext cx="1631307" cy="2405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3419" name="Text Box 11"/>
          <p:cNvSpPr txBox="1">
            <a:spLocks noChangeArrowheads="1"/>
          </p:cNvSpPr>
          <p:nvPr/>
        </p:nvSpPr>
        <p:spPr bwMode="auto">
          <a:xfrm>
            <a:off x="1432571" y="3818047"/>
            <a:ext cx="8128941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r" rtl="1" eaLnBrk="0" hangingPunct="0"/>
            <a:r>
              <a:rPr lang="ar-SA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الأهـــــداف</a:t>
            </a:r>
            <a:endParaRPr lang="en-US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rtl="1" eaLnBrk="0" hangingPunct="0"/>
            <a:r>
              <a:rPr lang="ar-EG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استخدام طاقة الزانة في رفع اللاعب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rtl="1" eaLnBrk="0" hangingPunct="0"/>
            <a:r>
              <a:rPr lang="ar-SA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الخصـــائص الفنيــــــة</a:t>
            </a:r>
            <a:endParaRPr lang="en-US" sz="20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EG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يتحرك الجسم من وضع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ar-EG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ل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ar-EG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إلى وضع 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ar-EG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أ 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ar-EG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EG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يمتد الذراع الأيمن ويثنى الذراع الأيسر بالمرفق على الجانب الأيمن للزانة</a:t>
            </a:r>
            <a:endParaRPr lang="ar-EG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EG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يمر الحوض بالقرب من الزانة</a:t>
            </a: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EG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يبدأ اللف مع جذب كلتا الذراعين معاً</a:t>
            </a:r>
          </a:p>
          <a:p>
            <a:pPr marL="457200" lvl="0" indent="-457200" algn="r" rtl="1" eaLnBrk="0" hangingPunct="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EG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يلف الجسم لمواجهة العارضة 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altLang="en-US" sz="1200" dirty="0" smtClean="0"/>
              <a:t>.</a:t>
            </a:r>
            <a:endParaRPr lang="en-US" altLang="en-US" sz="1200" dirty="0"/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2842419" y="6529983"/>
            <a:ext cx="4326903" cy="17229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IAAF CECS Level I Coaching Theory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9201472" y="6599319"/>
            <a:ext cx="7045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6.3.2 / 9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4091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3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3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3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3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3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3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3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3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3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3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3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3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3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AAF_PPT">
  <a:themeElements>
    <a:clrScheme name="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841D2C"/>
      </a:accent1>
      <a:accent2>
        <a:srgbClr val="CE1D25"/>
      </a:accent2>
      <a:accent3>
        <a:srgbClr val="FFFFFF"/>
      </a:accent3>
      <a:accent4>
        <a:srgbClr val="000000"/>
      </a:accent4>
      <a:accent5>
        <a:srgbClr val="C2ABAC"/>
      </a:accent5>
      <a:accent6>
        <a:srgbClr val="BA1920"/>
      </a:accent6>
      <a:hlink>
        <a:srgbClr val="FFD502"/>
      </a:hlink>
      <a:folHlink>
        <a:srgbClr val="641013"/>
      </a:folHlink>
    </a:clrScheme>
    <a:fontScheme name="IAAF_PowerPointTemplate_4x3">
      <a:majorFont>
        <a:latin typeface="DIN"/>
        <a:ea typeface=""/>
        <a:cs typeface=""/>
      </a:majorFont>
      <a:minorFont>
        <a:latin typeface="DI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86275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86275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AAF_PowerPointTemplate_4x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AF_PowerPointTemplate_4x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08DC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DC5DF"/>
        </a:accent5>
        <a:accent6>
          <a:srgbClr val="2D2D8A"/>
        </a:accent6>
        <a:hlink>
          <a:srgbClr val="881FB7"/>
        </a:hlink>
        <a:folHlink>
          <a:srgbClr val="721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08DC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DC5DF"/>
        </a:accent5>
        <a:accent6>
          <a:srgbClr val="2D2D8A"/>
        </a:accent6>
        <a:hlink>
          <a:srgbClr val="8156D6"/>
        </a:hlink>
        <a:folHlink>
          <a:srgbClr val="721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15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A08DC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DC5DF"/>
        </a:accent5>
        <a:accent6>
          <a:srgbClr val="2D2D8A"/>
        </a:accent6>
        <a:hlink>
          <a:srgbClr val="8156D6"/>
        </a:hlink>
        <a:folHlink>
          <a:srgbClr val="721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AF_PowerPointTemplate_4x3 16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B19000"/>
        </a:accent1>
        <a:accent2>
          <a:srgbClr val="D5AE03"/>
        </a:accent2>
        <a:accent3>
          <a:srgbClr val="FFFFFF"/>
        </a:accent3>
        <a:accent4>
          <a:srgbClr val="000000"/>
        </a:accent4>
        <a:accent5>
          <a:srgbClr val="D5C6AA"/>
        </a:accent5>
        <a:accent6>
          <a:srgbClr val="C19D02"/>
        </a:accent6>
        <a:hlink>
          <a:srgbClr val="C1A116"/>
        </a:hlink>
        <a:folHlink>
          <a:srgbClr val="C18B1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1236</Words>
  <Application>Microsoft Office PowerPoint</Application>
  <PresentationFormat>A4 Paper (210x297 mm)</PresentationFormat>
  <Paragraphs>182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IAAF_PPT</vt:lpstr>
      <vt:lpstr>6.3.2 القفز بالزانة</vt:lpstr>
      <vt:lpstr>التسلسل الكامل للحركة</vt:lpstr>
      <vt:lpstr>التسلسل الكامل للحركة</vt:lpstr>
      <vt:lpstr>القبـضة و حمــل العصـــا</vt:lpstr>
      <vt:lpstr>مرحلـــة غـرس العصـــا</vt:lpstr>
      <vt:lpstr>مـرحلـــة الإرتقاء </vt:lpstr>
      <vt:lpstr>مـرحلة الإنطلاق </vt:lpstr>
      <vt:lpstr>مـرحلـة التكـور للخـلف</vt:lpstr>
      <vt:lpstr>مرحلة الامتـداد واللف</vt:lpstr>
      <vt:lpstr>مـرحلــة تعـدية العارضـة و الهبـوط</vt:lpstr>
    </vt:vector>
  </TitlesOfParts>
  <Company>IAAF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School &amp; Youth Outcomes</dc:title>
  <dc:creator>Gunter LANGE</dc:creator>
  <cp:lastModifiedBy>Dr-Hamdy-RDC-pc</cp:lastModifiedBy>
  <cp:revision>371</cp:revision>
  <dcterms:created xsi:type="dcterms:W3CDTF">2013-01-21T11:55:24Z</dcterms:created>
  <dcterms:modified xsi:type="dcterms:W3CDTF">2016-06-30T09:54:42Z</dcterms:modified>
</cp:coreProperties>
</file>